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63" r:id="rId5"/>
    <p:sldId id="257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LILIACEAE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- Dr </a:t>
            </a:r>
            <a:r>
              <a:rPr lang="en-US" dirty="0" err="1" smtClean="0"/>
              <a:t>Aathira</a:t>
            </a:r>
            <a:r>
              <a:rPr lang="en-US" dirty="0" smtClean="0"/>
              <a:t> V Nair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Economic Importance:</a:t>
            </a:r>
            <a:r>
              <a:rPr lang="en-US" dirty="0" smtClean="0"/>
              <a:t> Many plants belonging to this family are useful.  Few of them are listed below:</a:t>
            </a:r>
          </a:p>
          <a:p>
            <a:pPr fontAlgn="base">
              <a:buNone/>
            </a:pPr>
            <a:r>
              <a:rPr lang="en-US" dirty="0" smtClean="0"/>
              <a:t>           - Source of medicine (Aloe)</a:t>
            </a:r>
          </a:p>
          <a:p>
            <a:pPr fontAlgn="base">
              <a:buNone/>
            </a:pPr>
            <a:r>
              <a:rPr lang="en-US" dirty="0" smtClean="0"/>
              <a:t>           - Ornamentals (tulip, </a:t>
            </a:r>
            <a:r>
              <a:rPr lang="en-US" dirty="0" err="1" smtClean="0"/>
              <a:t>Gloriosa</a:t>
            </a:r>
            <a:r>
              <a:rPr lang="en-US" dirty="0" smtClean="0"/>
              <a:t>)</a:t>
            </a:r>
          </a:p>
          <a:p>
            <a:pPr fontAlgn="base">
              <a:buNone/>
            </a:pPr>
            <a:r>
              <a:rPr lang="en-US" dirty="0" smtClean="0"/>
              <a:t>           - Vegetables (Asparagus)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Scientific Classification:  </a:t>
            </a:r>
          </a:p>
          <a:p>
            <a:pPr>
              <a:buNone/>
            </a:pPr>
            <a:r>
              <a:rPr lang="en-US" sz="4000" dirty="0" smtClean="0"/>
              <a:t>              </a:t>
            </a:r>
            <a:r>
              <a:rPr lang="en-US" sz="4000" dirty="0" err="1" smtClean="0"/>
              <a:t>Superorder</a:t>
            </a:r>
            <a:r>
              <a:rPr lang="en-US" sz="4000" dirty="0" smtClean="0"/>
              <a:t>: </a:t>
            </a:r>
            <a:r>
              <a:rPr lang="en-US" sz="4000" dirty="0" err="1" smtClean="0"/>
              <a:t>Lilianae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Order: </a:t>
            </a:r>
            <a:r>
              <a:rPr lang="en-US" sz="4000" dirty="0" err="1" smtClean="0"/>
              <a:t>Liliales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</a:t>
            </a:r>
            <a:r>
              <a:rPr lang="en-US" sz="4000" dirty="0" err="1" smtClean="0"/>
              <a:t>Family:Liliaceae</a:t>
            </a:r>
            <a:r>
              <a:rPr lang="en-US" sz="4000" dirty="0" smtClean="0"/>
              <a:t> </a:t>
            </a:r>
            <a:r>
              <a:rPr lang="en-US" sz="4000" dirty="0" err="1" smtClean="0"/>
              <a:t>Juss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867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Liliaceae</a:t>
            </a:r>
            <a:r>
              <a:rPr lang="en-US" sz="2800" dirty="0" smtClean="0"/>
              <a:t> are mostly perennial herbs from starchy rhizomes, corms, or bulbs comprising about 280 genera and 4,000 species. </a:t>
            </a:r>
          </a:p>
          <a:p>
            <a:r>
              <a:rPr lang="en-US" sz="2800" dirty="0" smtClean="0"/>
              <a:t>The leaves are alternate or less often opposite or whorled. </a:t>
            </a:r>
          </a:p>
          <a:p>
            <a:r>
              <a:rPr lang="en-US" sz="2800" dirty="0" smtClean="0"/>
              <a:t>The flowers are often showy and are nearly always bisexual and </a:t>
            </a:r>
            <a:r>
              <a:rPr lang="en-US" sz="2800" dirty="0" err="1" smtClean="0"/>
              <a:t>actinomorphic</a:t>
            </a:r>
            <a:r>
              <a:rPr lang="en-US" sz="2800" dirty="0" smtClean="0"/>
              <a:t>. The </a:t>
            </a:r>
            <a:r>
              <a:rPr lang="en-US" sz="2800" dirty="0" err="1" smtClean="0"/>
              <a:t>perianth</a:t>
            </a:r>
            <a:r>
              <a:rPr lang="en-US" sz="2800" dirty="0" smtClean="0"/>
              <a:t> typically consists of two whorls of undifferentiated or weakly differentiated </a:t>
            </a:r>
            <a:r>
              <a:rPr lang="en-US" sz="2800" dirty="0" err="1" smtClean="0"/>
              <a:t>petaloid</a:t>
            </a:r>
            <a:r>
              <a:rPr lang="en-US" sz="2800" dirty="0" smtClean="0"/>
              <a:t> </a:t>
            </a:r>
            <a:r>
              <a:rPr lang="en-US" sz="2800" dirty="0" err="1" smtClean="0"/>
              <a:t>tepals</a:t>
            </a:r>
            <a:r>
              <a:rPr lang="en-US" sz="2800" dirty="0" smtClean="0"/>
              <a:t> with 3 distinct members in each whorl, or less frequently all of the segments are connate into a common </a:t>
            </a:r>
            <a:r>
              <a:rPr lang="en-US" sz="2800" dirty="0" err="1" smtClean="0"/>
              <a:t>perianth</a:t>
            </a:r>
            <a:r>
              <a:rPr lang="en-US" sz="2800" dirty="0" smtClean="0"/>
              <a:t> tube or </a:t>
            </a:r>
            <a:r>
              <a:rPr lang="en-US" sz="2800" dirty="0" err="1" smtClean="0"/>
              <a:t>perigynous</a:t>
            </a:r>
            <a:r>
              <a:rPr lang="en-US" sz="2800" dirty="0" smtClean="0"/>
              <a:t> or </a:t>
            </a:r>
            <a:r>
              <a:rPr lang="en-US" sz="2800" dirty="0" err="1" smtClean="0"/>
              <a:t>epigynous</a:t>
            </a:r>
            <a:r>
              <a:rPr lang="en-US" sz="2800" dirty="0" smtClean="0"/>
              <a:t> zone that sometimes has an </a:t>
            </a:r>
            <a:r>
              <a:rPr lang="en-US" sz="2800" dirty="0" err="1" smtClean="0"/>
              <a:t>adnate</a:t>
            </a:r>
            <a:r>
              <a:rPr lang="en-US" sz="2800" dirty="0" smtClean="0"/>
              <a:t> corona.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androecium</a:t>
            </a:r>
            <a:r>
              <a:rPr lang="en-US" dirty="0" smtClean="0"/>
              <a:t> usually consists of 6 fertile stamens attached to the receptacle or </a:t>
            </a:r>
            <a:r>
              <a:rPr lang="en-US" dirty="0" err="1" smtClean="0"/>
              <a:t>adnate</a:t>
            </a:r>
            <a:r>
              <a:rPr lang="en-US" dirty="0" smtClean="0"/>
              <a:t> to the </a:t>
            </a:r>
            <a:r>
              <a:rPr lang="en-US" dirty="0" err="1" smtClean="0"/>
              <a:t>perianth</a:t>
            </a:r>
            <a:r>
              <a:rPr lang="en-US" dirty="0" smtClean="0"/>
              <a:t> tube but rarely 3, 4, or up to 12 may be found.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gynoecium</a:t>
            </a:r>
            <a:r>
              <a:rPr lang="en-US" dirty="0" smtClean="0"/>
              <a:t> typically consists of a single compound pistil of 3 </a:t>
            </a:r>
            <a:r>
              <a:rPr lang="en-US" dirty="0" err="1" smtClean="0"/>
              <a:t>carpels</a:t>
            </a:r>
            <a:r>
              <a:rPr lang="en-US" dirty="0" smtClean="0"/>
              <a:t>, a single style commonly with 3 stigmas, and a superior or less often inferior ovary with 3 </a:t>
            </a:r>
            <a:r>
              <a:rPr lang="en-US" dirty="0" err="1" smtClean="0"/>
              <a:t>locules</a:t>
            </a:r>
            <a:r>
              <a:rPr lang="en-US" dirty="0" smtClean="0"/>
              <a:t>, each containing several to numerous </a:t>
            </a:r>
            <a:r>
              <a:rPr lang="en-US" dirty="0" err="1" smtClean="0"/>
              <a:t>axile</a:t>
            </a:r>
            <a:r>
              <a:rPr lang="en-US" dirty="0" smtClean="0"/>
              <a:t> ovules. Rarely there are 2 or 4 </a:t>
            </a:r>
            <a:r>
              <a:rPr lang="en-US" dirty="0" err="1" smtClean="0"/>
              <a:t>carpels</a:t>
            </a:r>
            <a:r>
              <a:rPr lang="en-US" dirty="0" smtClean="0"/>
              <a:t> and </a:t>
            </a:r>
            <a:r>
              <a:rPr lang="en-US" dirty="0" err="1" smtClean="0"/>
              <a:t>locules</a:t>
            </a:r>
            <a:r>
              <a:rPr lang="en-US" dirty="0" smtClean="0"/>
              <a:t> with </a:t>
            </a:r>
            <a:r>
              <a:rPr lang="en-US" dirty="0" err="1" smtClean="0"/>
              <a:t>axile</a:t>
            </a:r>
            <a:r>
              <a:rPr lang="en-US" dirty="0" smtClean="0"/>
              <a:t> </a:t>
            </a:r>
            <a:r>
              <a:rPr lang="en-US" dirty="0" err="1" smtClean="0"/>
              <a:t>placentation</a:t>
            </a:r>
            <a:r>
              <a:rPr lang="en-US" dirty="0" smtClean="0"/>
              <a:t> or only a single </a:t>
            </a:r>
            <a:r>
              <a:rPr lang="en-US" dirty="0" err="1" smtClean="0"/>
              <a:t>locule</a:t>
            </a:r>
            <a:r>
              <a:rPr lang="en-US" dirty="0" smtClean="0"/>
              <a:t> with intruded parietal </a:t>
            </a:r>
            <a:r>
              <a:rPr lang="en-US" dirty="0" err="1" smtClean="0"/>
              <a:t>placentation</a:t>
            </a:r>
            <a:r>
              <a:rPr lang="en-US" dirty="0" smtClean="0"/>
              <a:t>. The fruit is nearly always a capsule or berry.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 </a:t>
            </a:r>
            <a:r>
              <a:rPr lang="en-US" b="1" dirty="0" smtClean="0"/>
              <a:t>taxonomy of </a:t>
            </a:r>
            <a:r>
              <a:rPr lang="en-US" b="1" dirty="0" err="1" smtClean="0"/>
              <a:t>Liliaceae</a:t>
            </a:r>
            <a:r>
              <a:rPr lang="en-US" dirty="0" smtClean="0"/>
              <a:t> has had a complex history since the first description of this flowering plant family in the mid-eighteenth century. </a:t>
            </a:r>
          </a:p>
          <a:p>
            <a:r>
              <a:rPr lang="en-US" dirty="0" smtClean="0"/>
              <a:t>Originally, the </a:t>
            </a:r>
            <a:r>
              <a:rPr lang="en-US" dirty="0" err="1" smtClean="0"/>
              <a:t>Liliaceae</a:t>
            </a:r>
            <a:r>
              <a:rPr lang="en-US" dirty="0" smtClean="0"/>
              <a:t> or Lily family were defined as having a "</a:t>
            </a:r>
            <a:r>
              <a:rPr lang="en-US" i="1" dirty="0" err="1" smtClean="0"/>
              <a:t>calix</a:t>
            </a:r>
            <a:r>
              <a:rPr lang="en-US" dirty="0" smtClean="0"/>
              <a:t>" (</a:t>
            </a:r>
            <a:r>
              <a:rPr lang="en-US" dirty="0" err="1" smtClean="0"/>
              <a:t>perianth</a:t>
            </a:r>
            <a:r>
              <a:rPr lang="en-US" dirty="0" smtClean="0"/>
              <a:t>) of six equal-</a:t>
            </a:r>
            <a:r>
              <a:rPr lang="en-US" dirty="0" err="1" smtClean="0"/>
              <a:t>coloured</a:t>
            </a:r>
            <a:r>
              <a:rPr lang="en-US" dirty="0" smtClean="0"/>
              <a:t> parts, six stamens, a single style, and a superior, three-chambered (</a:t>
            </a:r>
            <a:r>
              <a:rPr lang="en-US" dirty="0" err="1" smtClean="0"/>
              <a:t>trilocular</a:t>
            </a:r>
            <a:r>
              <a:rPr lang="en-US" dirty="0" smtClean="0"/>
              <a:t>) ovary turning into a capsule fruit at maturity.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Pre-Darwinian</a:t>
            </a:r>
          </a:p>
          <a:p>
            <a:pPr>
              <a:buNone/>
            </a:pPr>
            <a:r>
              <a:rPr lang="en-US" dirty="0" smtClean="0"/>
              <a:t>        -  The type genus, </a:t>
            </a:r>
            <a:r>
              <a:rPr lang="en-US" i="1" dirty="0" err="1" smtClean="0"/>
              <a:t>Lilium</a:t>
            </a:r>
            <a:r>
              <a:rPr lang="en-US" dirty="0" smtClean="0"/>
              <a:t>, from which the name of the family was derived, was originally formally described by Carl Linnaeus in 1753, with seven species. He placed </a:t>
            </a:r>
            <a:r>
              <a:rPr lang="en-US" i="1" dirty="0" err="1" smtClean="0"/>
              <a:t>Lilium</a:t>
            </a:r>
            <a:r>
              <a:rPr lang="en-US" dirty="0" smtClean="0"/>
              <a:t> within the </a:t>
            </a:r>
            <a:r>
              <a:rPr lang="en-US" i="1" dirty="0" err="1" smtClean="0"/>
              <a:t>Hexandria</a:t>
            </a:r>
            <a:r>
              <a:rPr lang="en-US" i="1" dirty="0" smtClean="0"/>
              <a:t> </a:t>
            </a:r>
            <a:r>
              <a:rPr lang="en-US" i="1" dirty="0" err="1" smtClean="0"/>
              <a:t>Monogynia</a:t>
            </a:r>
            <a:r>
              <a:rPr lang="en-US" dirty="0" smtClean="0"/>
              <a:t> (six stamens, one carpel) in his sexual classification in the </a:t>
            </a:r>
            <a:r>
              <a:rPr lang="en-US" i="1" dirty="0" smtClean="0"/>
              <a:t>Species </a:t>
            </a:r>
            <a:r>
              <a:rPr lang="en-US" i="1" dirty="0" err="1" smtClean="0"/>
              <a:t>Plantarum</a:t>
            </a:r>
            <a:r>
              <a:rPr lang="en-US" i="1" dirty="0" smtClean="0"/>
              <a:t>.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   -  The </a:t>
            </a:r>
            <a:r>
              <a:rPr lang="en-US" dirty="0" err="1" smtClean="0"/>
              <a:t>Liliaceae</a:t>
            </a:r>
            <a:r>
              <a:rPr lang="en-US" dirty="0" smtClean="0"/>
              <a:t> family was first described by Michel </a:t>
            </a:r>
            <a:r>
              <a:rPr lang="en-US" dirty="0" err="1" smtClean="0"/>
              <a:t>Adanson</a:t>
            </a:r>
            <a:r>
              <a:rPr lang="en-US" dirty="0" smtClean="0"/>
              <a:t> in 1763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Post-Darwinian</a:t>
            </a:r>
          </a:p>
          <a:p>
            <a:pPr>
              <a:buNone/>
            </a:pPr>
            <a:r>
              <a:rPr lang="en-US" dirty="0" smtClean="0"/>
              <a:t>         -  The major works in the late nineteenth and early twentieth century employing this approach were in the German literature. These placed the </a:t>
            </a:r>
            <a:r>
              <a:rPr lang="en-US" dirty="0" err="1" smtClean="0"/>
              <a:t>Liliaceae</a:t>
            </a:r>
            <a:r>
              <a:rPr lang="en-US" dirty="0" smtClean="0"/>
              <a:t> into one of the major subdivisions of the monocotyledons, the </a:t>
            </a:r>
            <a:r>
              <a:rPr lang="en-US" dirty="0" err="1" smtClean="0"/>
              <a:t>Liliiflorae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7700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/>
              <a:t>Vegetative Characters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 - Root: Fibrous root system.</a:t>
            </a:r>
          </a:p>
          <a:p>
            <a:pPr fontAlgn="base">
              <a:buNone/>
            </a:pPr>
            <a:r>
              <a:rPr lang="en-US" dirty="0" smtClean="0"/>
              <a:t>    - Stem: Erect; </a:t>
            </a:r>
            <a:r>
              <a:rPr lang="en-US" dirty="0" err="1" smtClean="0"/>
              <a:t>Liliaceae</a:t>
            </a:r>
            <a:r>
              <a:rPr lang="en-US" dirty="0" smtClean="0"/>
              <a:t> includes perennial herbs which propagate through bulbs or rhizomes.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Leaves:  Alternate, simple; </a:t>
            </a:r>
            <a:r>
              <a:rPr lang="en-US" dirty="0" err="1" smtClean="0"/>
              <a:t>exstipulate</a:t>
            </a:r>
            <a:r>
              <a:rPr lang="en-US" dirty="0" smtClean="0"/>
              <a:t>; parallel venation.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b="1" dirty="0" smtClean="0"/>
              <a:t>Floral characters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Inflorescence: </a:t>
            </a:r>
            <a:r>
              <a:rPr lang="en-US" dirty="0" err="1" smtClean="0"/>
              <a:t>Cymose</a:t>
            </a:r>
            <a:r>
              <a:rPr lang="en-US" dirty="0" smtClean="0"/>
              <a:t>- solitary; umbellate clusters.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Flower: Complete, bisexual, </a:t>
            </a:r>
            <a:r>
              <a:rPr lang="en-US" dirty="0" err="1" smtClean="0"/>
              <a:t>actinomorphic</a:t>
            </a:r>
            <a:r>
              <a:rPr lang="en-US" dirty="0" smtClean="0"/>
              <a:t>; </a:t>
            </a:r>
            <a:r>
              <a:rPr lang="en-US" dirty="0" err="1" smtClean="0"/>
              <a:t>hypogynous</a:t>
            </a:r>
            <a:r>
              <a:rPr lang="en-US" dirty="0" smtClean="0"/>
              <a:t>, </a:t>
            </a:r>
            <a:r>
              <a:rPr lang="en-US" dirty="0" err="1" smtClean="0"/>
              <a:t>perianth</a:t>
            </a:r>
            <a:r>
              <a:rPr lang="en-US" dirty="0" smtClean="0"/>
              <a:t> present.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</a:t>
            </a:r>
            <a:r>
              <a:rPr lang="en-US" dirty="0" err="1" smtClean="0"/>
              <a:t>Perianth</a:t>
            </a:r>
            <a:r>
              <a:rPr lang="en-US" dirty="0" smtClean="0"/>
              <a:t>: Indistinctive sepal and petal; six petals (3+3), often united sepals; </a:t>
            </a:r>
            <a:r>
              <a:rPr lang="en-US" dirty="0" err="1" smtClean="0"/>
              <a:t>valvate</a:t>
            </a:r>
            <a:r>
              <a:rPr lang="en-US" dirty="0" smtClean="0"/>
              <a:t> aestivation.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</a:t>
            </a:r>
            <a:r>
              <a:rPr lang="en-US" dirty="0" err="1" smtClean="0"/>
              <a:t>Androecium</a:t>
            </a:r>
            <a:r>
              <a:rPr lang="en-US" dirty="0" smtClean="0"/>
              <a:t>:</a:t>
            </a:r>
            <a:r>
              <a:rPr lang="en-US" b="1" dirty="0" smtClean="0"/>
              <a:t> </a:t>
            </a:r>
            <a:r>
              <a:rPr lang="en-US" dirty="0" smtClean="0"/>
              <a:t>Six stamens in two whorls (3+3).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</a:t>
            </a:r>
            <a:r>
              <a:rPr lang="en-US" dirty="0" err="1" smtClean="0"/>
              <a:t>Gynoecium</a:t>
            </a:r>
            <a:r>
              <a:rPr lang="en-US" dirty="0" smtClean="0"/>
              <a:t>:</a:t>
            </a:r>
            <a:r>
              <a:rPr lang="en-US" b="1" dirty="0" smtClean="0"/>
              <a:t> </a:t>
            </a:r>
            <a:r>
              <a:rPr lang="en-US" dirty="0" err="1" smtClean="0"/>
              <a:t>Syncarpous</a:t>
            </a:r>
            <a:r>
              <a:rPr lang="en-US" dirty="0" smtClean="0"/>
              <a:t>, </a:t>
            </a:r>
            <a:r>
              <a:rPr lang="en-US" dirty="0" err="1" smtClean="0"/>
              <a:t>tricarpellary</a:t>
            </a:r>
            <a:r>
              <a:rPr lang="en-US" dirty="0" smtClean="0"/>
              <a:t>, </a:t>
            </a:r>
            <a:r>
              <a:rPr lang="en-US" dirty="0" err="1" smtClean="0"/>
              <a:t>trilocular</a:t>
            </a:r>
            <a:r>
              <a:rPr lang="en-US" dirty="0" smtClean="0"/>
              <a:t>, superior ovary with </a:t>
            </a:r>
            <a:r>
              <a:rPr lang="en-US" dirty="0" err="1" smtClean="0"/>
              <a:t>axile</a:t>
            </a:r>
            <a:r>
              <a:rPr lang="en-US" dirty="0" smtClean="0"/>
              <a:t> </a:t>
            </a:r>
            <a:r>
              <a:rPr lang="en-US" dirty="0" err="1" smtClean="0"/>
              <a:t>placentation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    - Fruit:</a:t>
            </a:r>
            <a:r>
              <a:rPr lang="en-US" b="1" dirty="0" smtClean="0"/>
              <a:t> </a:t>
            </a:r>
            <a:r>
              <a:rPr lang="en-US" dirty="0" smtClean="0"/>
              <a:t>Berry or often Capsule.</a:t>
            </a:r>
          </a:p>
          <a:p>
            <a:pPr fontAlgn="base">
              <a:buNone/>
            </a:pPr>
            <a:r>
              <a:rPr lang="en-US" b="1" dirty="0" smtClean="0"/>
              <a:t>    </a:t>
            </a:r>
            <a:r>
              <a:rPr lang="en-US" dirty="0" smtClean="0"/>
              <a:t>- Seed:</a:t>
            </a:r>
            <a:r>
              <a:rPr lang="en-US" b="1" dirty="0" smtClean="0"/>
              <a:t> </a:t>
            </a:r>
            <a:r>
              <a:rPr lang="en-US" dirty="0" smtClean="0"/>
              <a:t>Endospermic seeds.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265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INTRODUCTION TO LILIACEAE FAMILY</vt:lpstr>
      <vt:lpstr>Slide 2</vt:lpstr>
      <vt:lpstr>DESCRIPTION</vt:lpstr>
      <vt:lpstr>Slide 4</vt:lpstr>
      <vt:lpstr>TAXONOMY</vt:lpstr>
      <vt:lpstr>HISTORY 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LILIACEAE FAMILY</dc:title>
  <dc:creator>speed computers</dc:creator>
  <cp:lastModifiedBy>speed computers</cp:lastModifiedBy>
  <cp:revision>8</cp:revision>
  <dcterms:created xsi:type="dcterms:W3CDTF">2006-08-16T00:00:00Z</dcterms:created>
  <dcterms:modified xsi:type="dcterms:W3CDTF">2017-08-20T22:05:09Z</dcterms:modified>
</cp:coreProperties>
</file>